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1" r:id="rId3"/>
    <p:sldId id="269" r:id="rId4"/>
    <p:sldId id="258" r:id="rId5"/>
    <p:sldId id="262" r:id="rId6"/>
    <p:sldId id="263" r:id="rId7"/>
    <p:sldId id="260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2CC"/>
    <a:srgbClr val="1ACC23"/>
    <a:srgbClr val="AB04CC"/>
    <a:srgbClr val="CC0208"/>
    <a:srgbClr val="5DA31E"/>
    <a:srgbClr val="182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36" autoAdjust="0"/>
    <p:restoredTop sz="94660"/>
  </p:normalViewPr>
  <p:slideViewPr>
    <p:cSldViewPr>
      <p:cViewPr varScale="1">
        <p:scale>
          <a:sx n="95" d="100"/>
          <a:sy n="95" d="100"/>
        </p:scale>
        <p:origin x="84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7961-C096-FB29-AEC4-722656F58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516F9-C0E7-CB55-5462-EF86031A7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EC6A1-C346-0627-D7A5-1719CC8B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10EE2-2C7C-36C3-4358-ED13F8AB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C0FC6-23F1-F82F-4ACA-ED3F26F4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1E8D6-BC4F-4037-9F21-DCEFA75C51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58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0FD1F-1915-9035-B107-AACF660E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547E4-A95E-D3C9-BD62-8AD90B5CE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C569A-FDCA-556C-CC5E-05098084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0C3D6-D0A2-B207-F8AF-E4DBEEB9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EAFCD-20D6-E7EB-8453-83D33955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F8704-9985-4515-BBC8-905B0C80D7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483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C7733-39D5-21B1-065C-AA91BCF38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45F17-30F2-FB87-DF5B-79A69CC4D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79FDC-69FA-6873-0069-38189019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586C6-7040-366F-91C6-DB086213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E042C-C8AA-7637-CD56-654B45A4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F650B-EACA-4189-A4A7-E074ED1F73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253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846AE-835D-DD7F-4DD8-E1FAA40C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8C1EE-67AA-AC37-4F14-427FB6BC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FEDD2-2FAD-F17D-D81B-9D46A760A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7B586-42FF-FEB8-5FAC-F9419173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E59CF-7A1D-12A7-C181-606EAF98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92F39-74A0-4C6F-9880-06537F25B0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282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B4E7E-76F0-FB2D-2E9D-B527C4E8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8BC75-9831-738A-6441-64089C6F9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4B931-658F-52CD-3F17-23593201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B07F7-A506-5733-29E3-772C15B4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50109-140C-1DAE-C29E-AE42DD23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665FD-75E5-4DC9-8E7A-40E351CD12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030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013AC-B878-576D-445D-65D360A9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635E3-967C-ECC1-5C87-0B19C81DD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E4E7E-BCF3-4F84-9648-606A4B4CB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528B7-42B5-6B88-ADD7-05FC7EE26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80A98-720C-A1F0-F709-5F45EF3A1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95821-18D4-0DF2-170F-1B3F607B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0B86D-25B1-4C9A-854D-FEF5ABC337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75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50D6-BF4B-67B3-922D-789D2843E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2B322-04B0-76E3-F59A-CB229984A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DB385-E74C-3E3D-5912-7C92C5D85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7622B-52C3-76CE-8C91-30DAF2833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2F619-99C8-B4DF-586C-F506C71B9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C90062-1976-281F-6248-59CAA7AF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FC82E-79F4-A4EF-981B-F670C2D4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DF4101-9BE5-39ED-9311-CE4C77AF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111E4-07E5-4815-9D22-5A9245CC98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326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E5D5-268D-85AF-A8CF-78354AEE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6D89C-8666-055E-BCD3-56AD2160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0B0B90-DEBA-B778-63B1-FD650EFE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F89AE-1385-37CC-CFA7-C0C924FEC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1C204-6807-4D20-9A5C-08E055EA0C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629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CDDB6-E110-3306-2873-9C6A5E68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84F9F-31EE-BA03-66C4-786FE37C6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47F72-93DF-BCAF-F140-D258376B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9E95C-046D-4CFA-873A-A3E9AFDF0D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488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7193-70FF-96AE-3327-22FE99AC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E8FF3-76C5-EF69-1972-6A5A24CCF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F0ABC-B842-BC53-80D7-CBF27A2A3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61D3C-4E94-F10F-32D4-142E8D384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7BC6-2193-13A7-5C81-C4CB63CBA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8D4FE-67B3-AF76-1DF2-3B422EA2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D0538-5948-4997-A0B0-09D2D3425E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795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1CB86-1770-607E-E0A8-ED33A1C7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EC086-4EB8-D964-293E-8F6D2A31B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4C7F6-D6CF-7054-00DE-555653B72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44B3A-758C-C6D2-328C-99219A84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2115F-A594-0C87-7C83-EF9C457D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48706-C35B-9492-9185-92734015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980EE-055B-4913-AE45-CAB28AD140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13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4DA4410-C41A-6597-9912-B50342049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16FAD2-7654-2F91-A61E-4265C18C0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2DD5AA-429E-B051-662D-B271CF54B7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94D862-B534-7F7A-2AD1-9F8323758E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BAD947-C217-7CF6-1CBE-B2B6B859BF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E19DFB-93B1-498C-B59B-550B8D1809F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Bradley Hand ITC" panose="03070402050302030203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Bradley Hand ITC" panose="03070402050302030203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Bradley Hand ITC" panose="03070402050302030203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Bradley Hand ITC" panose="03070402050302030203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Bradley Hand ITC" panose="03070402050302030203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Bradley Hand ITC" panose="03070402050302030203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Bradley Hand ITC" panose="03070402050302030203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Bradley Hand ITC" panose="03070402050302030203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EE1DF0E-98AA-50B2-5251-B4FF4AD1A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Atoms and the Periodic Table.</a:t>
            </a:r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DDF9993-0321-2E3D-AD77-7DB05A562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34400" cy="121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We can 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classify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(arrange) elements in different ways:-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3A9BF72-B492-8F58-605F-645199FD5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naturally occurring/made by scientists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B589C69-0C09-BBD8-9392-DA0FB93EA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43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solid/liquid/gas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9CA6DBC-EFB0-5135-5926-BEF7D34BC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562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metal/non-metal</a:t>
            </a:r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BF05CEF4-C8FA-4060-CB0C-D3E61632E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670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Picture 29">
            <a:extLst>
              <a:ext uri="{FF2B5EF4-FFF2-40B4-BE49-F238E27FC236}">
                <a16:creationId xmlns:a16="http://schemas.microsoft.com/office/drawing/2014/main" id="{7542D387-CE21-3C0E-8D98-BBA00BD0C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1371600" cy="102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>
            <a:extLst>
              <a:ext uri="{FF2B5EF4-FFF2-40B4-BE49-F238E27FC236}">
                <a16:creationId xmlns:a16="http://schemas.microsoft.com/office/drawing/2014/main" id="{426D5E5A-3592-4264-4EBA-3B647B06F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67200"/>
            <a:ext cx="1371600" cy="102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>
            <a:extLst>
              <a:ext uri="{FF2B5EF4-FFF2-40B4-BE49-F238E27FC236}">
                <a16:creationId xmlns:a16="http://schemas.microsoft.com/office/drawing/2014/main" id="{8705C18E-62B4-0695-CCED-EEFE54B5A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267200"/>
            <a:ext cx="1403350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>
            <a:extLst>
              <a:ext uri="{FF2B5EF4-FFF2-40B4-BE49-F238E27FC236}">
                <a16:creationId xmlns:a16="http://schemas.microsoft.com/office/drawing/2014/main" id="{E0846572-68DD-C2CB-3835-8C7FA8836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86400"/>
            <a:ext cx="14478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Picture 33">
            <a:extLst>
              <a:ext uri="{FF2B5EF4-FFF2-40B4-BE49-F238E27FC236}">
                <a16:creationId xmlns:a16="http://schemas.microsoft.com/office/drawing/2014/main" id="{BC8D9069-ED43-B5E2-6A31-B7D4EBD80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486400"/>
            <a:ext cx="14478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>
            <a:extLst>
              <a:ext uri="{FF2B5EF4-FFF2-40B4-BE49-F238E27FC236}">
                <a16:creationId xmlns:a16="http://schemas.microsoft.com/office/drawing/2014/main" id="{5D4A147D-3B18-CE75-457E-F6611B18D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  <p:bldP spid="2053" grpId="0" autoUpdateAnimBg="0"/>
      <p:bldP spid="2054" grpId="0" autoUpdateAnimBg="0"/>
      <p:bldP spid="20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878C485-04BD-EA2B-73C5-C3EF99C0C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Nuclide notation – how many protons, neutrons, and electrons in ions?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54862FF-09D7-0AB8-E497-9AF58D445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0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16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2D4094E-915B-8C87-F2FD-59C8B6372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Mass number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(protons + neutrons) 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15F363C9-C1BC-A644-7E49-36DF1F842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773238"/>
            <a:ext cx="2133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600">
                <a:solidFill>
                  <a:srgbClr val="5DA31E"/>
                </a:solidFill>
                <a:latin typeface="Times New Roman" panose="02020603050405020304" pitchFamily="18" charset="0"/>
              </a:rPr>
              <a:t>O</a:t>
            </a:r>
            <a:r>
              <a:rPr lang="en-GB" altLang="en-US" sz="9600" baseline="30000">
                <a:solidFill>
                  <a:srgbClr val="5DA31E"/>
                </a:solidFill>
                <a:latin typeface="Times New Roman" panose="02020603050405020304" pitchFamily="18" charset="0"/>
              </a:rPr>
              <a:t>2–</a:t>
            </a:r>
            <a:endParaRPr lang="en-GB" altLang="en-US" sz="8000">
              <a:solidFill>
                <a:srgbClr val="5DA31E"/>
              </a:solidFill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895B572-C50F-E62C-94E5-4B83AC3D9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59080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8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722B0347-8E2F-0DF3-5028-6E80FF9FE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Atomic number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(number of protons) 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711E3E92-CF7D-5290-2D15-AC275C822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565400"/>
            <a:ext cx="38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/>
              <a:t>–</a:t>
            </a:r>
            <a:endParaRPr lang="en-GB" altLang="en-US">
              <a:solidFill>
                <a:srgbClr val="CC0208"/>
              </a:solidFill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1AD9285E-69A5-29FD-C796-7083FA3BE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141663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3EC2DFBD-3B44-95F4-8490-9A2A76CAC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2400"/>
            <a:ext cx="518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number of neutrons </a:t>
            </a:r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BF8CF87D-ED3F-12F8-93E9-40CAED0DF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557338"/>
            <a:ext cx="2397125" cy="195262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00AB997C-D1D5-42EE-3388-5BB5DE6958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2924175"/>
            <a:ext cx="2089150" cy="0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C8BEFF6C-B357-D49E-EAB4-CFE2C1501F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6463" y="3573463"/>
            <a:ext cx="1800225" cy="719137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Rectangle 14">
            <a:extLst>
              <a:ext uri="{FF2B5EF4-FFF2-40B4-BE49-F238E27FC236}">
                <a16:creationId xmlns:a16="http://schemas.microsoft.com/office/drawing/2014/main" id="{427D2D5F-0A75-85BE-BDE1-B31EE602A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48200"/>
            <a:ext cx="8458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				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2–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charge means 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electrons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more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than the number of protons. This atom has 10 electrons.  </a:t>
            </a:r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0234C499-EFAC-3BDC-347D-05A55B9505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743200"/>
            <a:ext cx="2590800" cy="2057400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11BD183-FBD7-D972-5E93-E09CC8704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553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			    	   </a:t>
            </a:r>
            <a:r>
              <a:rPr lang="en-GB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Isotopes</a:t>
            </a: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Isotopes are: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atoms of the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same element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which have </a:t>
            </a:r>
            <a:r>
              <a:rPr lang="en-GB" altLang="en-US" sz="3600">
                <a:solidFill>
                  <a:srgbClr val="CC0208"/>
                </a:solidFill>
                <a:latin typeface="Times New Roman" panose="02020603050405020304" pitchFamily="18" charset="0"/>
              </a:rPr>
              <a:t>different mass numbers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due to </a:t>
            </a:r>
            <a:r>
              <a:rPr lang="en-GB" altLang="en-US" sz="3600">
                <a:solidFill>
                  <a:srgbClr val="AB04CC"/>
                </a:solidFill>
                <a:latin typeface="Times New Roman" panose="02020603050405020304" pitchFamily="18" charset="0"/>
              </a:rPr>
              <a:t>different numbers of neutrons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in each nucleus.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Most elements exist as a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mixture of isotopes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, e.g. chlorine has 2 isotopes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>
              <a:solidFill>
                <a:srgbClr val="1822CD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>
              <a:solidFill>
                <a:srgbClr val="1822CD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>
              <a:solidFill>
                <a:srgbClr val="CC02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2184807-B9BA-CB0F-E16A-9FAACD6A2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156200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35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F5C20FC-284D-44A4-7109-4526D3F87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486400"/>
            <a:ext cx="1219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Cl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E9D10285-75A7-BD22-41F3-08740D1D1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876925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17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AF54D3EF-325F-EBA2-D9D6-9EEFDA09D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5156200"/>
            <a:ext cx="86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37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F53763FD-D2FA-7A8E-5A51-5384AE18C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486400"/>
            <a:ext cx="1219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Cl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E1DA0ED2-1912-A2CE-B603-512A431A7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5876925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17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39" grpId="0" autoUpdateAnimBg="0"/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C7B1C12-73D3-B4AA-EE70-14ADCE88D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124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			 Relative atomic mass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The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relative atomic mass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of an element is the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average mass of all the isotopes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of that element.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The relative atomic mass of chlorine is 35.5.  Chlorine has 2 isotopes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>
              <a:solidFill>
                <a:srgbClr val="1822CD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>
              <a:solidFill>
                <a:srgbClr val="CC02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CFF9710-B7F0-D9A0-AF64-E0ABEAE1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860800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35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44FD4E98-6563-30C5-BBC2-48340441D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988" y="3886200"/>
            <a:ext cx="1219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8000">
                <a:solidFill>
                  <a:srgbClr val="5DA31E"/>
                </a:solidFill>
                <a:latin typeface="Times New Roman" panose="02020603050405020304" pitchFamily="18" charset="0"/>
              </a:rPr>
              <a:t>Cl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5AE69F7F-6A94-A5A9-82A5-B40CE3BD6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17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5BBD149-89E3-EE31-D0D6-F237C376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860800"/>
            <a:ext cx="8905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37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B03F103D-E1ED-5764-19EA-7967D6703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886200"/>
            <a:ext cx="1219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8000">
                <a:solidFill>
                  <a:srgbClr val="5DA31E"/>
                </a:solidFill>
                <a:latin typeface="Times New Roman" panose="02020603050405020304" pitchFamily="18" charset="0"/>
              </a:rPr>
              <a:t>Cl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C01F42BC-1649-290E-24BD-C89F3C08E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17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D920BB22-C383-D413-9A20-26E3404F6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10200"/>
            <a:ext cx="8305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so the isotope of mass 35 is present in the largest quantity.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98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3" grpId="0" autoUpdateAnimBg="0"/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utoUpdateAnimBg="0"/>
      <p:bldP spid="1536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D0F870D2-BECD-165A-B3F8-49C73BAC5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403569-FDBF-0682-DE7B-BB281EB9D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100013"/>
            <a:ext cx="9144000" cy="655320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		The Periodic Table of the Elements.</a:t>
            </a:r>
          </a:p>
          <a:p>
            <a:pPr>
              <a:buFontTx/>
              <a:buNone/>
            </a:pP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	The Periodic Table lists the chemical elements in increasing </a:t>
            </a:r>
          </a:p>
          <a:p>
            <a:pPr>
              <a:buFontTx/>
              <a:buNone/>
            </a:pPr>
            <a:r>
              <a:rPr lang="en-GB" altLang="en-US" sz="3600">
                <a:solidFill>
                  <a:srgbClr val="CC0208"/>
                </a:solidFill>
                <a:latin typeface="Times New Roman" panose="02020603050405020304" pitchFamily="18" charset="0"/>
              </a:rPr>
              <a:t>	atomic number.</a:t>
            </a:r>
            <a:endParaRPr lang="en-GB" altLang="en-US" sz="36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	The Periodic Table arranges elements with </a:t>
            </a:r>
            <a:r>
              <a:rPr lang="en-GB" altLang="en-US" sz="3600">
                <a:solidFill>
                  <a:srgbClr val="CC0208"/>
                </a:solidFill>
                <a:latin typeface="Times New Roman" panose="02020603050405020304" pitchFamily="18" charset="0"/>
              </a:rPr>
              <a:t>similar</a:t>
            </a: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 chemical properties in </a:t>
            </a:r>
          </a:p>
          <a:p>
            <a:pPr>
              <a:buFontTx/>
              <a:buNone/>
            </a:pPr>
            <a:r>
              <a:rPr lang="en-GB" altLang="en-US" sz="3600">
                <a:solidFill>
                  <a:srgbClr val="CC0208"/>
                </a:solidFill>
                <a:latin typeface="Times New Roman" panose="02020603050405020304" pitchFamily="18" charset="0"/>
              </a:rPr>
              <a:t>	groups (vertical columns).</a:t>
            </a:r>
          </a:p>
          <a:p>
            <a:pPr>
              <a:buFontTx/>
              <a:buNone/>
            </a:pP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	All the elements in a </a:t>
            </a:r>
            <a:r>
              <a:rPr lang="en-GB" altLang="en-US" sz="3600">
                <a:solidFill>
                  <a:srgbClr val="CC0208"/>
                </a:solidFill>
                <a:latin typeface="Times New Roman" panose="02020603050405020304" pitchFamily="18" charset="0"/>
              </a:rPr>
              <a:t>group</a:t>
            </a: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 have </a:t>
            </a:r>
            <a:r>
              <a:rPr lang="en-GB" altLang="en-US" sz="3600">
                <a:solidFill>
                  <a:srgbClr val="CC0208"/>
                </a:solidFill>
                <a:latin typeface="Times New Roman" panose="02020603050405020304" pitchFamily="18" charset="0"/>
              </a:rPr>
              <a:t>similar</a:t>
            </a:r>
          </a:p>
          <a:p>
            <a:pPr>
              <a:buFontTx/>
              <a:buNone/>
            </a:pPr>
            <a:r>
              <a:rPr lang="en-GB" altLang="en-US" sz="3600">
                <a:solidFill>
                  <a:srgbClr val="CC0208"/>
                </a:solidFill>
                <a:latin typeface="Times New Roman" panose="02020603050405020304" pitchFamily="18" charset="0"/>
              </a:rPr>
              <a:t>	chemical properties</a:t>
            </a: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 as they have </a:t>
            </a:r>
          </a:p>
          <a:p>
            <a:pPr>
              <a:buFontTx/>
              <a:buNone/>
            </a:pP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	the </a:t>
            </a:r>
            <a:r>
              <a:rPr lang="en-GB" altLang="en-US" sz="3600">
                <a:solidFill>
                  <a:srgbClr val="CC0208"/>
                </a:solidFill>
                <a:latin typeface="Times New Roman" panose="02020603050405020304" pitchFamily="18" charset="0"/>
              </a:rPr>
              <a:t>same number of outer electrons.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97F156E3-61A8-A4D5-A9AE-18B3C5241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876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Periodic Table of the elements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is a useful way of classifying the elements. </a:t>
            </a:r>
            <a:endParaRPr lang="en-GB" altLang="en-US" sz="36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A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vertical column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of elements in the periodic table is called 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	group.</a:t>
            </a:r>
            <a:endParaRPr lang="en-GB" altLang="en-US" sz="3600">
              <a:solidFill>
                <a:srgbClr val="1822CD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The elements in the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same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group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of the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periodic table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have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	similar chemical properties.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	The </a:t>
            </a: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noble gases</a:t>
            </a:r>
            <a:r>
              <a:rPr lang="en-GB" altLang="en-US" sz="3600">
                <a:solidFill>
                  <a:srgbClr val="1822CD"/>
                </a:solidFill>
                <a:latin typeface="Times New Roman" panose="02020603050405020304" pitchFamily="18" charset="0"/>
              </a:rPr>
              <a:t> are a group of very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5DA31E"/>
                </a:solidFill>
                <a:latin typeface="Times New Roman" panose="02020603050405020304" pitchFamily="18" charset="0"/>
              </a:rPr>
              <a:t>	unreactive elements.</a:t>
            </a:r>
          </a:p>
          <a:p>
            <a:pPr>
              <a:lnSpc>
                <a:spcPct val="90000"/>
              </a:lnSpc>
            </a:pPr>
            <a:endParaRPr lang="en-GB" altLang="en-US" sz="3600">
              <a:solidFill>
                <a:srgbClr val="1822CD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GB" altLang="en-US" sz="3600">
              <a:solidFill>
                <a:srgbClr val="1822CD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>
              <a:solidFill>
                <a:srgbClr val="CC0208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93" name="Picture 1033">
            <a:extLst>
              <a:ext uri="{FF2B5EF4-FFF2-40B4-BE49-F238E27FC236}">
                <a16:creationId xmlns:a16="http://schemas.microsoft.com/office/drawing/2014/main" id="{03D1D31A-F7DD-2285-78F2-CD900CA38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484313"/>
            <a:ext cx="6826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0C6E44-E64B-4E86-0A5E-6E34CCB13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610600" cy="60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Groups of elements have names: –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A5BD007-712D-9473-D5DD-D345AD63C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62000"/>
            <a:ext cx="266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Group 1 - </a:t>
            </a:r>
          </a:p>
          <a:p>
            <a:pPr eaLnBrk="1" hangingPunct="1">
              <a:buFontTx/>
              <a:buNone/>
            </a:pPr>
            <a:endParaRPr lang="en-GB" altLang="en-US">
              <a:solidFill>
                <a:srgbClr val="CC02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B6FAA90-9AFD-F754-D8ED-446EE7AF3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33600"/>
            <a:ext cx="647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Between groups 2 and 3 -</a:t>
            </a:r>
          </a:p>
          <a:p>
            <a:pPr eaLnBrk="1" hangingPunct="1">
              <a:buFontTx/>
              <a:buNone/>
            </a:pP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A9F7A13-FED3-E6A9-40D6-47E587F24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657600"/>
            <a:ext cx="2895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Group 7 - 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6E2E53A0-2655-EB31-BE88-9297D1ACC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0"/>
            <a:ext cx="6826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Rectangle 7">
            <a:extLst>
              <a:ext uri="{FF2B5EF4-FFF2-40B4-BE49-F238E27FC236}">
                <a16:creationId xmlns:a16="http://schemas.microsoft.com/office/drawing/2014/main" id="{5C314BFA-A5CC-C12A-FBC1-3530D3006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657600"/>
            <a:ext cx="266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Group 0 -</a:t>
            </a:r>
          </a:p>
        </p:txBody>
      </p:sp>
      <p:pic>
        <p:nvPicPr>
          <p:cNvPr id="4105" name="Picture 9">
            <a:extLst>
              <a:ext uri="{FF2B5EF4-FFF2-40B4-BE49-F238E27FC236}">
                <a16:creationId xmlns:a16="http://schemas.microsoft.com/office/drawing/2014/main" id="{6FB6DA0A-6ABE-4971-CBBD-213C9B44F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045075"/>
            <a:ext cx="1828800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>
            <a:extLst>
              <a:ext uri="{FF2B5EF4-FFF2-40B4-BE49-F238E27FC236}">
                <a16:creationId xmlns:a16="http://schemas.microsoft.com/office/drawing/2014/main" id="{8B7F6BD5-C0B5-2E22-E5C7-80594CD8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9600"/>
            <a:ext cx="1676400" cy="127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>
            <a:extLst>
              <a:ext uri="{FF2B5EF4-FFF2-40B4-BE49-F238E27FC236}">
                <a16:creationId xmlns:a16="http://schemas.microsoft.com/office/drawing/2014/main" id="{B69B0CFB-2741-0C38-EDFF-A3E5D0137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1905000" cy="146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>
            <a:extLst>
              <a:ext uri="{FF2B5EF4-FFF2-40B4-BE49-F238E27FC236}">
                <a16:creationId xmlns:a16="http://schemas.microsoft.com/office/drawing/2014/main" id="{1FC45B50-5EEA-55D6-FBD8-2447B4D8B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3000"/>
            <a:ext cx="2819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1" name="Rectangle 15">
            <a:extLst>
              <a:ext uri="{FF2B5EF4-FFF2-40B4-BE49-F238E27FC236}">
                <a16:creationId xmlns:a16="http://schemas.microsoft.com/office/drawing/2014/main" id="{DFB5EB61-8FB4-8CD6-2EB6-784CC8F57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41438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alkali metals</a:t>
            </a: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4D36F316-FC0A-A2F9-8EDA-62723E7CB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08275"/>
            <a:ext cx="487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transition metals</a:t>
            </a:r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C199AFA9-F6A3-8975-99C9-50AFD8AF4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221163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halogens</a:t>
            </a:r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083548B8-635F-37AF-0325-22F2AC135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221163"/>
            <a:ext cx="381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noble gases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autoUpdateAnimBg="0"/>
      <p:bldP spid="4100" grpId="0" autoUpdateAnimBg="0"/>
      <p:bldP spid="4101" grpId="0" autoUpdateAnimBg="0"/>
      <p:bldP spid="4103" grpId="0" autoUpdateAnimBg="0"/>
      <p:bldP spid="4111" grpId="0" autoUpdateAnimBg="0"/>
      <p:bldP spid="4112" grpId="0" autoUpdateAnimBg="0"/>
      <p:bldP spid="4113" grpId="0" autoUpdateAnimBg="0"/>
      <p:bldP spid="41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9C6D435-1BBA-9B41-F5C8-19B3859D1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Every element is made up of very small particles called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	atoms.</a:t>
            </a:r>
            <a:endParaRPr lang="en-GB" altLang="en-US">
              <a:solidFill>
                <a:srgbClr val="1822CD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0997A24E-D7A1-AB49-6342-32B63B69B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578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Rectangle 7">
            <a:extLst>
              <a:ext uri="{FF2B5EF4-FFF2-40B4-BE49-F238E27FC236}">
                <a16:creationId xmlns:a16="http://schemas.microsoft.com/office/drawing/2014/main" id="{B7BFFE78-577A-352B-658F-7C4450457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238"/>
            <a:ext cx="9144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Atoms of different elements have a different 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number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called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	atomic number.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143DC446-9F4E-D9CF-4DD6-3C02D4E3A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73463"/>
            <a:ext cx="9144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Atoms have a very small,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positively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charged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nucleus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,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with </a:t>
            </a:r>
            <a:r>
              <a:rPr lang="en-GB" altLang="en-US">
                <a:latin typeface="Times New Roman" panose="02020603050405020304" pitchFamily="18" charset="0"/>
              </a:rPr>
              <a:t>negatively charged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>
                <a:latin typeface="Times New Roman" panose="02020603050405020304" pitchFamily="18" charset="0"/>
              </a:rPr>
              <a:t>electrons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>
                <a:solidFill>
                  <a:srgbClr val="7B02CC"/>
                </a:solidFill>
                <a:latin typeface="Times New Roman" panose="02020603050405020304" pitchFamily="18" charset="0"/>
              </a:rPr>
              <a:t>outside the nucleus in</a:t>
            </a:r>
          </a:p>
          <a:p>
            <a:pPr eaLnBrk="1" hangingPunct="1">
              <a:buFontTx/>
              <a:buNone/>
            </a:pPr>
            <a:r>
              <a:rPr lang="en-GB" altLang="en-US">
                <a:solidFill>
                  <a:srgbClr val="7B02CC"/>
                </a:solidFill>
                <a:latin typeface="Times New Roman" panose="02020603050405020304" pitchFamily="18" charset="0"/>
              </a:rPr>
              <a:t> 	energy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9" grpId="0" build="p" autoUpdateAnimBg="0"/>
      <p:bldP spid="820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8B51DF9D-C2F4-212C-82ED-780D5EA48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The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nucleus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of every atom (except hydrogen) contains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two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particles:-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F747F51E-7B6E-F40F-D018-F71E1E0F4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654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Neutrons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 (no charge / mass 1amu)</a:t>
            </a:r>
            <a:endParaRPr lang="en-GB" altLang="en-US">
              <a:solidFill>
                <a:srgbClr val="1822CD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C5DAA736-2C56-B66A-607E-18BF56A6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In </a:t>
            </a:r>
            <a:r>
              <a:rPr lang="en-GB" altLang="en-US">
                <a:solidFill>
                  <a:srgbClr val="AB04CC"/>
                </a:solidFill>
                <a:latin typeface="Times New Roman" panose="02020603050405020304" pitchFamily="18" charset="0"/>
              </a:rPr>
              <a:t>energy levels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outside the nucleus we find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B6730920-BFCD-370D-4CF7-3A0F66169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3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Protons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 (+ve charge / mass 1amu)</a:t>
            </a:r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id="{78F3C1CC-35FB-FE39-D227-BE4C8ADD5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05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latin typeface="Times New Roman" panose="02020603050405020304" pitchFamily="18" charset="0"/>
              </a:rPr>
              <a:t>Electrons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 (–ve charge / mass 								    1/2000amu)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8" grpId="0" autoUpdateAnimBg="0"/>
      <p:bldP spid="9229" grpId="0" autoUpdateAnimBg="0"/>
      <p:bldP spid="9233" grpId="0" autoUpdateAnimBg="0"/>
      <p:bldP spid="92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1372BFC-CEC8-2866-BE69-9F4A64D5D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236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Atoms are neutral because the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positive charge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of the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nucleus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is equal to all of the </a:t>
            </a:r>
            <a:r>
              <a:rPr lang="en-GB" altLang="en-US">
                <a:latin typeface="Times New Roman" panose="02020603050405020304" pitchFamily="18" charset="0"/>
              </a:rPr>
              <a:t>negative charges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of the </a:t>
            </a:r>
            <a:r>
              <a:rPr lang="en-GB" altLang="en-US">
                <a:latin typeface="Times New Roman" panose="02020603050405020304" pitchFamily="18" charset="0"/>
              </a:rPr>
              <a:t>electrons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added together.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238C93C7-C0A8-4256-E81B-CBF8F6728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Rectangle 6">
            <a:extLst>
              <a:ext uri="{FF2B5EF4-FFF2-40B4-BE49-F238E27FC236}">
                <a16:creationId xmlns:a16="http://schemas.microsoft.com/office/drawing/2014/main" id="{D42262E0-013A-6AB2-C775-107A9B110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438400"/>
            <a:ext cx="335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latin typeface="Times New Roman" panose="02020603050405020304" pitchFamily="18" charset="0"/>
              </a:rPr>
              <a:t>11 electrons</a:t>
            </a:r>
            <a:endParaRPr lang="en-GB" altLang="en-US">
              <a:solidFill>
                <a:srgbClr val="1822CD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5642259-D848-50C0-DB51-F9D423ED0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525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latin typeface="Times New Roman" panose="02020603050405020304" pitchFamily="18" charset="0"/>
              </a:rPr>
              <a:t>11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>
                <a:latin typeface="Times New Roman" panose="02020603050405020304" pitchFamily="18" charset="0"/>
              </a:rPr>
              <a:t>negative charges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38004AF4-CC02-DD03-FCDF-D64BA11E6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343400"/>
            <a:ext cx="525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11 positive charges</a:t>
            </a:r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79C33947-C1E8-5D5A-8A93-FEAA9351CC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8538" y="2781300"/>
            <a:ext cx="1371600" cy="76200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9B936CFD-5315-D639-9367-62B4FDC6C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76600"/>
            <a:ext cx="685800" cy="762000"/>
          </a:xfrm>
          <a:prstGeom prst="line">
            <a:avLst/>
          </a:prstGeom>
          <a:noFill/>
          <a:ln w="127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70FFFD2E-E9A3-E90A-F3D5-A3481F345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86200"/>
            <a:ext cx="525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11 protons</a:t>
            </a:r>
            <a:endParaRPr lang="en-GB" altLang="en-US">
              <a:solidFill>
                <a:srgbClr val="1822CD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346D01A5-8F9C-D066-66DD-02260E3D9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4937125"/>
            <a:ext cx="87677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Atoms</a:t>
            </a:r>
            <a:r>
              <a:rPr lang="en-GB" altLang="en-US" sz="4000" b="1">
                <a:solidFill>
                  <a:srgbClr val="1822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neutral because </a:t>
            </a:r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altLang="en-US" sz="4000" b="1">
                <a:solidFill>
                  <a:srgbClr val="5DA3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altLang="en-US" sz="4000" b="1">
                <a:solidFill>
                  <a:srgbClr val="CC02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protons</a:t>
            </a:r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electrons</a:t>
            </a:r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GB" altLang="en-US" sz="4000" b="1">
                <a:solidFill>
                  <a:srgbClr val="5DA3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 - the opposite charges cancel.</a:t>
            </a:r>
            <a:endParaRPr lang="en-US" altLang="en-US" sz="4000" b="1">
              <a:solidFill>
                <a:srgbClr val="5DA3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50" grpId="0" build="p" autoUpdateAnimBg="0"/>
      <p:bldP spid="6151" grpId="0" build="p" autoUpdateAnimBg="0"/>
      <p:bldP spid="6152" grpId="0" build="p" autoUpdateAnimBg="0"/>
      <p:bldP spid="6158" grpId="0" build="p" autoUpdateAnimBg="0"/>
      <p:bldP spid="61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DA7E0B-D169-F326-8401-740055AF5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Nuclide notation – how many protons, neutrons, and electrons in atoms?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636DB8E-ECF4-76F1-1FC4-C5BDF0E63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2492375"/>
            <a:ext cx="936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37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59D5DAF-AAB5-D134-F1F7-D104A47A8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Mass number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(protons + neutrons) 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E92D319-4277-9EC4-4314-64E3D1FCF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362200"/>
            <a:ext cx="143986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600">
                <a:solidFill>
                  <a:srgbClr val="5DA31E"/>
                </a:solidFill>
                <a:latin typeface="Times New Roman" panose="02020603050405020304" pitchFamily="18" charset="0"/>
              </a:rPr>
              <a:t>Cl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9123B412-B51A-A56A-E85B-7F1E9B987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284538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17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65337710-8151-CA85-2395-9AC658115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Atomic number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(number of protons) 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E4111B74-4524-6D1A-A5F7-477B6BEA7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284538"/>
            <a:ext cx="38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–</a:t>
            </a:r>
            <a:endParaRPr lang="en-GB" altLang="en-US">
              <a:solidFill>
                <a:srgbClr val="CC02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7AE8B543-BBD5-DA9F-B541-21CFEA333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005263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0C300AD7-A392-A0D1-04F9-D76383DE4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14800"/>
            <a:ext cx="518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number of neutrons </a:t>
            </a:r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B039ED77-EB93-E343-1211-E3A5999E7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2205038"/>
            <a:ext cx="1371600" cy="457200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7BA78025-DDCF-B4B3-F416-80E82C3C1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3141663"/>
            <a:ext cx="2592388" cy="358775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47B2543F-3F85-EE9B-0018-A172B2540D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4368800"/>
            <a:ext cx="1671638" cy="68263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8F3097ED-9C59-81BD-17BC-8BADA1CD2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76800"/>
            <a:ext cx="9144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As 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atoms have no charge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, the number of electrons 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is the same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as the number of protons. This atom has 17 electrons.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51" grpId="0" autoUpdateAnimBg="0"/>
      <p:bldP spid="10252" grpId="0" autoUpdateAnimBg="0"/>
      <p:bldP spid="102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5495678-8A56-586C-534F-EE8590128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Nuclide notation – how many protons, neutrons, and electrons in ions?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8068F21-66DC-C10A-B579-B24884C3C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1628775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23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20C09A73-5D14-5915-3C88-6EF492440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Mass number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(protons + neutrons) 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82830191-9E3F-3071-6BC5-FF21423AB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1773238"/>
            <a:ext cx="2266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600">
                <a:solidFill>
                  <a:srgbClr val="5DA31E"/>
                </a:solidFill>
                <a:latin typeface="Times New Roman" panose="02020603050405020304" pitchFamily="18" charset="0"/>
              </a:rPr>
              <a:t>Na</a:t>
            </a:r>
            <a:r>
              <a:rPr lang="en-GB" altLang="en-US" sz="9600" baseline="30000">
                <a:solidFill>
                  <a:srgbClr val="5DA31E"/>
                </a:solidFill>
                <a:latin typeface="Times New Roman" panose="02020603050405020304" pitchFamily="18" charset="0"/>
              </a:rPr>
              <a:t>+</a:t>
            </a:r>
            <a:endParaRPr lang="en-GB" altLang="en-US" sz="6000" baseline="30000">
              <a:solidFill>
                <a:srgbClr val="5DA31E"/>
              </a:solidFill>
            </a:endParaRP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AE0AA69C-681D-5B94-50E2-EDB0510FD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2492375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11</a:t>
            </a:r>
            <a:endParaRPr lang="en-GB" altLang="en-US">
              <a:solidFill>
                <a:srgbClr val="5DA31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239BE6E4-811A-4ABA-A08C-7BACB02F4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Atomic number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(number of protons) 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22F1F66A-2C38-77E0-04E1-3661B9F82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492375"/>
            <a:ext cx="38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/>
              <a:t>–</a:t>
            </a:r>
            <a:endParaRPr lang="en-GB" altLang="en-US">
              <a:solidFill>
                <a:srgbClr val="CC0208"/>
              </a:solidFill>
            </a:endParaRP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F2E47353-264A-AF54-4F36-2BCE187C7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068638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0A8F4ADF-1513-125C-B11A-5C160A9F3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0800"/>
            <a:ext cx="518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number of neutrons </a:t>
            </a:r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CB0E577E-075E-78A4-1119-C2189BDAA7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1557338"/>
            <a:ext cx="2808288" cy="358775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AA307315-E927-9461-CDAF-9F15E2DCCE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1275" y="2924175"/>
            <a:ext cx="2160588" cy="0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A4BFB751-3DBE-FCCF-3741-13BEABACF9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3500438"/>
            <a:ext cx="1655763" cy="647700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C48E6B81-3810-C155-F5F2-8A6289AAC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48200"/>
            <a:ext cx="8077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4000" b="1">
                <a:solidFill>
                  <a:schemeClr val="tx1"/>
                </a:solidFill>
                <a:latin typeface="Bradley Hand ITC" panose="03070402050302030203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		  	</a:t>
            </a:r>
            <a:r>
              <a:rPr lang="en-GB" altLang="en-US">
                <a:solidFill>
                  <a:srgbClr val="5DA31E"/>
                </a:solidFill>
                <a:latin typeface="Times New Roman" panose="02020603050405020304" pitchFamily="18" charset="0"/>
              </a:rPr>
              <a:t>1+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charge means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electron </a:t>
            </a:r>
            <a:r>
              <a:rPr lang="en-GB" altLang="en-US">
                <a:solidFill>
                  <a:srgbClr val="CC0208"/>
                </a:solidFill>
                <a:latin typeface="Times New Roman" panose="02020603050405020304" pitchFamily="18" charset="0"/>
              </a:rPr>
              <a:t>less</a:t>
            </a:r>
            <a:r>
              <a:rPr lang="en-GB" altLang="en-US">
                <a:solidFill>
                  <a:srgbClr val="1822CD"/>
                </a:solidFill>
                <a:latin typeface="Times New Roman" panose="02020603050405020304" pitchFamily="18" charset="0"/>
              </a:rPr>
              <a:t> than the number of protons. This atom has 10 electrons.  </a:t>
            </a:r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0AC21EE2-A79C-87C3-AB28-05E59B9779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590800"/>
            <a:ext cx="4191000" cy="2209800"/>
          </a:xfrm>
          <a:prstGeom prst="line">
            <a:avLst/>
          </a:prstGeom>
          <a:noFill/>
          <a:ln w="25400">
            <a:solidFill>
              <a:srgbClr val="CC020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302" grpId="0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Bradley Hand ITC"/>
        <a:ea typeface=""/>
        <a:cs typeface=""/>
      </a:majorFont>
      <a:minorFont>
        <a:latin typeface="Bradley Han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726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</vt:lpstr>
      <vt:lpstr>Bradley Hand ITC</vt:lpstr>
      <vt:lpstr>Times New Roman</vt:lpstr>
      <vt:lpstr>Arial</vt:lpstr>
      <vt:lpstr>Blank</vt:lpstr>
      <vt:lpstr>Atoms and the Periodic Table.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 and the periodic table</dc:title>
  <dc:creator>Brouchamp Xavier</dc:creator>
  <cp:lastModifiedBy>Nayan GRIFFITHS</cp:lastModifiedBy>
  <cp:revision>115</cp:revision>
  <dcterms:created xsi:type="dcterms:W3CDTF">2002-08-27T02:03:51Z</dcterms:created>
  <dcterms:modified xsi:type="dcterms:W3CDTF">2023-05-23T20:50:52Z</dcterms:modified>
</cp:coreProperties>
</file>